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7" r:id="rId5"/>
    <p:sldId id="282" r:id="rId6"/>
    <p:sldId id="259" r:id="rId7"/>
    <p:sldId id="262" r:id="rId8"/>
    <p:sldId id="263" r:id="rId9"/>
    <p:sldId id="264" r:id="rId10"/>
    <p:sldId id="266" r:id="rId11"/>
    <p:sldId id="288" r:id="rId12"/>
    <p:sldId id="284" r:id="rId13"/>
    <p:sldId id="268" r:id="rId14"/>
    <p:sldId id="273" r:id="rId15"/>
    <p:sldId id="274" r:id="rId16"/>
    <p:sldId id="276" r:id="rId17"/>
    <p:sldId id="277" r:id="rId18"/>
    <p:sldId id="278" r:id="rId19"/>
    <p:sldId id="285" r:id="rId20"/>
    <p:sldId id="286" r:id="rId21"/>
    <p:sldId id="287" r:id="rId22"/>
    <p:sldId id="279" r:id="rId23"/>
    <p:sldId id="281" r:id="rId24"/>
  </p:sldIdLst>
  <p:sldSz cx="12188825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GI PIO D'ONOFRIO" initials="LPD" lastIdx="1" clrIdx="0">
    <p:extLst>
      <p:ext uri="{19B8F6BF-5375-455C-9EA6-DF929625EA0E}">
        <p15:presenceInfo xmlns:p15="http://schemas.microsoft.com/office/powerpoint/2012/main" userId="LUIGI PIO D'ONOF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470" autoAdjust="0"/>
  </p:normalViewPr>
  <p:slideViewPr>
    <p:cSldViewPr showGuides="1">
      <p:cViewPr varScale="1">
        <p:scale>
          <a:sx n="100" d="100"/>
          <a:sy n="100" d="100"/>
        </p:scale>
        <p:origin x="936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A3AB28-DF16-4B03-B2BF-DBED37B1109A}" type="datetime1">
              <a:rPr lang="it-IT" smtClean="0"/>
              <a:t>24/09/2019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5B22A12-79FC-48BE-8079-1EF8B5512C3A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B98AFB-CB0D-4DFE-87B9-B4B0D0DE73CD}" type="slidenum">
              <a:rPr lang="it-IT" noProof="0" smtClean="0"/>
              <a:t>17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24039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B98AFB-CB0D-4DFE-87B9-B4B0D0DE73CD}" type="slidenum">
              <a:rPr lang="it-IT" noProof="0" smtClean="0"/>
              <a:t>18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26959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B98AFB-CB0D-4DFE-87B9-B4B0D0DE73CD}" type="slidenum">
              <a:rPr lang="it-IT" noProof="0" smtClean="0"/>
              <a:t>19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7296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03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61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Poco controllo sul numero di pagine scaricare, dunque tempo e spazio sprecati.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7173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Depth = 2</a:t>
            </a:r>
          </a:p>
          <a:p>
            <a:r>
              <a:rPr lang="it-IT" dirty="0"/>
              <a:t>220 snapshots</a:t>
            </a:r>
          </a:p>
          <a:p>
            <a:r>
              <a:rPr lang="it-IT" dirty="0"/>
              <a:t>Golden fatto a mano</a:t>
            </a:r>
          </a:p>
          <a:p>
            <a:r>
              <a:rPr lang="it-IT" dirty="0"/>
              <a:t>Sampling frequency 1 ora</a:t>
            </a:r>
          </a:p>
          <a:p>
            <a:r>
              <a:rPr lang="it-IT" dirty="0"/>
              <a:t>Semplice decision </a:t>
            </a:r>
            <a:r>
              <a:rPr lang="it-IT" dirty="0" err="1"/>
              <a:t>tree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B98AFB-CB0D-4DFE-87B9-B4B0D0DE73CD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88089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B98AFB-CB0D-4DFE-87B9-B4B0D0DE73CD}" type="slidenum">
              <a:rPr lang="it-IT" noProof="0" smtClean="0"/>
              <a:t>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9073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B98AFB-CB0D-4DFE-87B9-B4B0D0DE73CD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19423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B98AFB-CB0D-4DFE-87B9-B4B0D0DE73CD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3857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B98AFB-CB0D-4DFE-87B9-B4B0D0DE73CD}" type="slidenum">
              <a:rPr lang="it-IT" noProof="0" smtClean="0"/>
              <a:t>16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2816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 rtlCol="0"/>
          <a:lstStyle>
            <a:lvl1pPr>
              <a:defRPr>
                <a:effectLst/>
              </a:defRPr>
            </a:lvl1pPr>
          </a:lstStyle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 rtlCol="0"/>
          <a:lstStyle/>
          <a:p>
            <a:pPr rtl="0"/>
            <a:fld id="{37E9BF9C-08C8-4AB9-8A5A-9B9CE65A7A8F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 rtlCol="0"/>
          <a:lstStyle/>
          <a:p>
            <a:pPr rtl="0"/>
            <a:fld id="{AAEAE4A8-A6E5-453E-B946-FB774B73F48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EE6480-C00A-4280-AFD6-8A37FB383D07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E1C2B1-F501-429E-9167-B32F072B9BC9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AE5758-9A49-4ABC-8D56-5F501CACDA6D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6152E3-D941-4F72-939B-38939FAB6E49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AB7883-78FB-4162-AA0E-B362A4081B08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9AB9E8-A5D9-428B-A5A5-BAE4DB9E55BD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EB9F3B-7421-492D-ACDF-652A1A12E87C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FFD8BE-2C1D-439E-82A5-4FF1209758E6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85451-CBFE-47A4-8ED1-4E1597858978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DED615E-8AD9-4CBB-8E0E-887C7E7925FA}" type="datetime1">
              <a:rPr lang="it-IT" noProof="0" smtClean="0"/>
              <a:t>24/09/2019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AEAE4A8-A6E5-453E-B946-FB774B73F48C}" type="slidenum">
              <a:rPr lang="it-IT" noProof="0" smtClean="0"/>
              <a:pPr rtl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621804" y="1196752"/>
            <a:ext cx="8204040" cy="2514601"/>
          </a:xfrm>
        </p:spPr>
        <p:txBody>
          <a:bodyPr rtlCol="0"/>
          <a:lstStyle/>
          <a:p>
            <a:pPr rtl="0"/>
            <a:r>
              <a:rPr lang="en-GB" dirty="0"/>
              <a:t>A Temporal Approach for Large Scale Automatic News Extraction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type="subTitle" idx="1"/>
          </p:nvPr>
        </p:nvSpPr>
        <p:spPr>
          <a:xfrm>
            <a:off x="232648" y="5085184"/>
            <a:ext cx="5029201" cy="1397000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it-IT" b="1" dirty="0"/>
              <a:t>Candidato</a:t>
            </a:r>
            <a:r>
              <a:rPr lang="it-IT" dirty="0"/>
              <a:t>: Luigi Pio D’Onofrio</a:t>
            </a:r>
          </a:p>
          <a:p>
            <a:pPr rtl="0"/>
            <a:r>
              <a:rPr lang="it-IT" b="1" dirty="0"/>
              <a:t>Matricola</a:t>
            </a:r>
            <a:r>
              <a:rPr lang="it-IT" dirty="0"/>
              <a:t>: 462576</a:t>
            </a:r>
          </a:p>
          <a:p>
            <a:pPr rtl="0"/>
            <a:endParaRPr lang="it-IT" dirty="0"/>
          </a:p>
          <a:p>
            <a:pPr rtl="0"/>
            <a:r>
              <a:rPr lang="it-IT" b="1" dirty="0"/>
              <a:t>Relatore: </a:t>
            </a:r>
            <a:r>
              <a:rPr lang="it-IT" dirty="0"/>
              <a:t>Dott.</a:t>
            </a:r>
            <a:r>
              <a:rPr lang="it-IT" b="1" dirty="0"/>
              <a:t> </a:t>
            </a:r>
            <a:r>
              <a:rPr lang="it-IT" dirty="0"/>
              <a:t>Valter Crescenzi</a:t>
            </a:r>
          </a:p>
          <a:p>
            <a:pPr rtl="0"/>
            <a:r>
              <a:rPr lang="it-IT" b="1" dirty="0"/>
              <a:t>Correlatore: </a:t>
            </a:r>
            <a:r>
              <a:rPr lang="it-IT" dirty="0"/>
              <a:t>Prof.</a:t>
            </a:r>
            <a:r>
              <a:rPr lang="it-IT" b="1" dirty="0"/>
              <a:t> </a:t>
            </a:r>
            <a:r>
              <a:rPr lang="it-IT" dirty="0"/>
              <a:t>Giovanni Grasso </a:t>
            </a:r>
            <a:endParaRPr lang="it-IT" b="1" dirty="0"/>
          </a:p>
          <a:p>
            <a:pPr rtl="0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37D721-4B52-4BA6-8CA1-D8EAEA7EA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2"/>
            <a:ext cx="1612215" cy="8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14B6931-A583-49A1-89D9-757710AA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5677272" cy="1066800"/>
          </a:xfrm>
        </p:spPr>
        <p:txBody>
          <a:bodyPr/>
          <a:lstStyle/>
          <a:p>
            <a:r>
              <a:rPr lang="en-GB" dirty="0"/>
              <a:t>Hypertextual References Dynamicity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9C237B8-6DE0-4E00-9A62-AED335FA4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6170" y="1772816"/>
            <a:ext cx="4720210" cy="460851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Updates are frequent: </a:t>
            </a:r>
            <a:r>
              <a:rPr lang="en-GB" i="1" dirty="0"/>
              <a:t>article</a:t>
            </a:r>
            <a:r>
              <a:rPr lang="en-GB" dirty="0"/>
              <a:t> detection accuracy quickly increases​</a:t>
            </a:r>
          </a:p>
          <a:p>
            <a:r>
              <a:rPr lang="en-GB" dirty="0"/>
              <a:t>But if there are few </a:t>
            </a:r>
            <a:r>
              <a:rPr lang="en-GB" i="1" dirty="0"/>
              <a:t>well-temporized</a:t>
            </a:r>
            <a:r>
              <a:rPr lang="en-GB" dirty="0"/>
              <a:t> items performance are not great</a:t>
            </a:r>
            <a:endParaRPr lang="en-GB" b="1" dirty="0">
              <a:solidFill>
                <a:srgbClr val="00B050"/>
              </a:solidFill>
            </a:endParaRPr>
          </a:p>
          <a:p>
            <a:r>
              <a:rPr lang="en-GB" b="1" dirty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GB" dirty="0"/>
              <a:t>It can catch a real-world behaviour: hops of hypertextual references</a:t>
            </a:r>
          </a:p>
          <a:p>
            <a:pPr lvl="1"/>
            <a:r>
              <a:rPr lang="en-GB" dirty="0"/>
              <a:t>Faster than Stability</a:t>
            </a:r>
          </a:p>
          <a:p>
            <a:pPr lvl="1"/>
            <a:r>
              <a:rPr lang="en-GB" dirty="0"/>
              <a:t>Sometimes better than Stability</a:t>
            </a:r>
          </a:p>
          <a:p>
            <a:r>
              <a:rPr lang="en-GB" b="1" dirty="0">
                <a:solidFill>
                  <a:srgbClr val="FF0000"/>
                </a:solidFill>
              </a:rPr>
              <a:t>Cons</a:t>
            </a:r>
          </a:p>
          <a:p>
            <a:pPr lvl="1" fontAlgn="base"/>
            <a:r>
              <a:rPr lang="en-GB" dirty="0"/>
              <a:t>Cannot distinguish a </a:t>
            </a:r>
            <a:r>
              <a:rPr lang="en-GB" b="1" dirty="0"/>
              <a:t>Section</a:t>
            </a:r>
            <a:r>
              <a:rPr lang="en-GB" dirty="0"/>
              <a:t> from an </a:t>
            </a:r>
            <a:r>
              <a:rPr lang="en-GB" b="1" dirty="0"/>
              <a:t>Other</a:t>
            </a:r>
            <a:r>
              <a:rPr lang="en-GB" dirty="0"/>
              <a:t> page​</a:t>
            </a:r>
          </a:p>
          <a:p>
            <a:pPr lvl="2" fontAlgn="base"/>
            <a:r>
              <a:rPr lang="en-GB" dirty="0"/>
              <a:t>They are both steady​</a:t>
            </a:r>
          </a:p>
          <a:p>
            <a:pPr lvl="1" fontAlgn="base"/>
            <a:r>
              <a:rPr lang="en-GB" dirty="0"/>
              <a:t>Heavily depends on content presentation</a:t>
            </a:r>
          </a:p>
          <a:p>
            <a:pPr fontAlgn="base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20BB63-6154-4329-82F8-6967961919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1106E22-CCF9-445A-821B-D29EBD281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00" y="732586"/>
            <a:ext cx="3458480" cy="208046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CED4F02-B21D-4A41-A15C-7BC714D8E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349" y="2813046"/>
            <a:ext cx="3458480" cy="206033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A5DB577-4197-4323-B3D4-053E4AD54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48" y="4113005"/>
            <a:ext cx="2829135" cy="2580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ED3F89-851F-4387-8777-C1B86516F01B}"/>
              </a:ext>
            </a:extLst>
          </p:cNvPr>
          <p:cNvSpPr txBox="1"/>
          <p:nvPr/>
        </p:nvSpPr>
        <p:spPr>
          <a:xfrm>
            <a:off x="7318548" y="806100"/>
            <a:ext cx="627315" cy="15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it-IT" sz="1000">
                <a:solidFill>
                  <a:srgbClr val="8E8D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Articles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FF75478-1E0D-4D33-BED3-CDA4C787A51A}"/>
              </a:ext>
            </a:extLst>
          </p:cNvPr>
          <p:cNvSpPr txBox="1"/>
          <p:nvPr/>
        </p:nvSpPr>
        <p:spPr>
          <a:xfrm>
            <a:off x="7409035" y="2887312"/>
            <a:ext cx="627315" cy="15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1">
            <a:spAutoFit/>
          </a:bodyPr>
          <a:lstStyle/>
          <a:p>
            <a:r>
              <a:rPr lang="en-GB" sz="1000">
                <a:solidFill>
                  <a:srgbClr val="8E8D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Articles</a:t>
            </a:r>
          </a:p>
        </p:txBody>
      </p:sp>
    </p:spTree>
    <p:extLst>
      <p:ext uri="{BB962C8B-B14F-4D97-AF65-F5344CB8AC3E}">
        <p14:creationId xmlns:p14="http://schemas.microsoft.com/office/powerpoint/2010/main" val="42315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93BB16-1A72-428A-A4F7-1D7B065C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Multi-Feature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2C8761-F56B-43F5-A4EF-DDD6A83CA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72952"/>
            <a:ext cx="8269560" cy="4925144"/>
          </a:xfrm>
        </p:spPr>
        <p:txBody>
          <a:bodyPr>
            <a:normAutofit/>
          </a:bodyPr>
          <a:lstStyle/>
          <a:p>
            <a:r>
              <a:rPr lang="en-GB" dirty="0"/>
              <a:t>The idea is that using all the features will lead to better results even in case of some misleading features</a:t>
            </a:r>
          </a:p>
          <a:p>
            <a:r>
              <a:rPr lang="en-GB" dirty="0"/>
              <a:t>To validate this approach we used a </a:t>
            </a:r>
            <a:r>
              <a:rPr lang="en-GB" b="1" dirty="0"/>
              <a:t>voting system</a:t>
            </a:r>
          </a:p>
          <a:p>
            <a:r>
              <a:rPr lang="en-GB" dirty="0"/>
              <a:t>We trained a classifier for each combination of features and the most voted class will be the chosen one</a:t>
            </a:r>
          </a:p>
          <a:p>
            <a:pPr lvl="1"/>
            <a:r>
              <a:rPr lang="en-GB" dirty="0"/>
              <a:t>For this study we used decision trees</a:t>
            </a:r>
          </a:p>
          <a:p>
            <a:pPr lvl="2"/>
            <a:r>
              <a:rPr lang="en-GB" dirty="0"/>
              <a:t>Simple to reason on them</a:t>
            </a:r>
          </a:p>
          <a:p>
            <a:pPr lvl="2"/>
            <a:r>
              <a:rPr lang="en-GB" dirty="0"/>
              <a:t>Fast training</a:t>
            </a:r>
          </a:p>
          <a:p>
            <a:r>
              <a:rPr lang="en-GB" dirty="0"/>
              <a:t>Tremendously simple approach</a:t>
            </a:r>
          </a:p>
          <a:p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35C4CE-8363-4EA4-9707-70A4A3D34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E4A7229E-F023-4C18-B5B2-7F8E0E3A98EC}"/>
              </a:ext>
            </a:extLst>
          </p:cNvPr>
          <p:cNvGrpSpPr/>
          <p:nvPr/>
        </p:nvGrpSpPr>
        <p:grpSpPr>
          <a:xfrm>
            <a:off x="8326660" y="508361"/>
            <a:ext cx="3301009" cy="953046"/>
            <a:chOff x="7966620" y="451370"/>
            <a:chExt cx="3301009" cy="953046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FF59679A-6402-41DF-829B-B1F6E27E0C46}"/>
                </a:ext>
              </a:extLst>
            </p:cNvPr>
            <p:cNvSpPr txBox="1"/>
            <p:nvPr/>
          </p:nvSpPr>
          <p:spPr>
            <a:xfrm>
              <a:off x="7966620" y="451370"/>
              <a:ext cx="330100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it-IT" sz="5400" b="1" dirty="0">
                  <a:latin typeface="+mj-lt"/>
                </a:rPr>
                <a:t>S     HRD</a:t>
              </a:r>
              <a:endParaRPr lang="en-GB" sz="5400" b="1" dirty="0">
                <a:latin typeface="+mj-lt"/>
              </a:endParaRPr>
            </a:p>
          </p:txBody>
        </p:sp>
        <p:pic>
          <p:nvPicPr>
            <p:cNvPr id="16" name="Elemento grafico 15" descr="Cuore">
              <a:extLst>
                <a:ext uri="{FF2B5EF4-FFF2-40B4-BE49-F238E27FC236}">
                  <a16:creationId xmlns:a16="http://schemas.microsoft.com/office/drawing/2014/main" id="{2E081614-7C77-4040-81A0-7968BADC1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50336" y="4900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2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C54429-7CA7-4ECF-91F0-F7DEFDEC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4453137" cy="1066800"/>
          </a:xfrm>
        </p:spPr>
        <p:txBody>
          <a:bodyPr/>
          <a:lstStyle/>
          <a:p>
            <a:r>
              <a:rPr lang="it-IT" dirty="0"/>
              <a:t>Multi-Feature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5B174B-A2DE-4D3C-ADDC-AF8495ED1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600200"/>
            <a:ext cx="6685384" cy="494116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news source in the provided example had</a:t>
            </a:r>
          </a:p>
          <a:p>
            <a:pPr lvl="1"/>
            <a:r>
              <a:rPr lang="en-GB" dirty="0"/>
              <a:t> a good update frequency</a:t>
            </a:r>
          </a:p>
          <a:p>
            <a:pPr lvl="1"/>
            <a:r>
              <a:rPr lang="en-GB" dirty="0"/>
              <a:t>a pretty bad link occurrences temporization</a:t>
            </a:r>
          </a:p>
          <a:p>
            <a:r>
              <a:rPr lang="en-GB" dirty="0"/>
              <a:t>Hypertextual References Dynamicity was misleading in this case</a:t>
            </a:r>
          </a:p>
          <a:p>
            <a:r>
              <a:rPr lang="en-GB" dirty="0"/>
              <a:t>However, using a multi-feature model led to a better result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GB" dirty="0"/>
              <a:t>Classification is more stable</a:t>
            </a:r>
          </a:p>
          <a:p>
            <a:pPr lvl="1"/>
            <a:r>
              <a:rPr lang="en-GB" dirty="0"/>
              <a:t>Classification is not affected by misleading features</a:t>
            </a:r>
          </a:p>
          <a:p>
            <a:pPr lvl="1"/>
            <a:r>
              <a:rPr lang="en-GB" dirty="0"/>
              <a:t>We can avoid features selection phase</a:t>
            </a:r>
          </a:p>
          <a:p>
            <a:pPr lvl="1"/>
            <a:r>
              <a:rPr lang="en-GB" dirty="0"/>
              <a:t>We can obtain a performance boost in a lot of cases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GB" dirty="0"/>
              <a:t>Introduces overhead</a:t>
            </a:r>
          </a:p>
          <a:p>
            <a:pPr lvl="1"/>
            <a:r>
              <a:rPr lang="en-GB" dirty="0"/>
              <a:t>Still cannot distinguish between </a:t>
            </a:r>
            <a:r>
              <a:rPr lang="en-GB" b="1" dirty="0"/>
              <a:t>Section</a:t>
            </a:r>
            <a:r>
              <a:rPr lang="en-GB" dirty="0"/>
              <a:t> &amp; </a:t>
            </a:r>
            <a:r>
              <a:rPr lang="en-GB" b="1" dirty="0"/>
              <a:t>Other</a:t>
            </a:r>
          </a:p>
          <a:p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A688C7-156E-4290-87C7-795E9F925F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05B02E-7D4C-4E67-B732-13578177E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00" y="337584"/>
            <a:ext cx="3078561" cy="185224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D0A60AD-5C3F-4215-9D58-A528028A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896" y="2176705"/>
            <a:ext cx="3111969" cy="187234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7E1477A-4BE9-4250-907D-7F34E991C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074" y="4049052"/>
            <a:ext cx="4698852" cy="28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5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0A203D-3C56-4832-8E7D-56E70C23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5461248" cy="1066800"/>
          </a:xfrm>
        </p:spPr>
        <p:txBody>
          <a:bodyPr/>
          <a:lstStyle/>
          <a:p>
            <a:r>
              <a:rPr lang="en-GB" noProof="1"/>
              <a:t>Section Driven Crawling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2C30B6-2A9F-41BF-8C2E-D60B60146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0" y="1828799"/>
            <a:ext cx="6484763" cy="491256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propose a two phase crawling to achieve 3-classes classification</a:t>
            </a:r>
          </a:p>
          <a:p>
            <a:pPr lvl="1"/>
            <a:r>
              <a:rPr lang="en-GB" b="1" dirty="0"/>
              <a:t>We need to distinguish between Sections and Others</a:t>
            </a:r>
          </a:p>
          <a:p>
            <a:r>
              <a:rPr lang="en-GB" b="1" dirty="0"/>
              <a:t>Exploration</a:t>
            </a:r>
          </a:p>
          <a:p>
            <a:pPr lvl="1"/>
            <a:r>
              <a:rPr lang="en-GB" b="1" dirty="0"/>
              <a:t>Home page is the entry-point</a:t>
            </a:r>
          </a:p>
          <a:p>
            <a:pPr lvl="1"/>
            <a:r>
              <a:rPr lang="en-GB" dirty="0"/>
              <a:t>Article vs. Non-Articles classification</a:t>
            </a:r>
          </a:p>
          <a:p>
            <a:pPr lvl="1"/>
            <a:r>
              <a:rPr lang="en-GB" dirty="0"/>
              <a:t>Low depth</a:t>
            </a:r>
          </a:p>
          <a:p>
            <a:pPr lvl="1"/>
            <a:r>
              <a:rPr lang="en-GB" dirty="0"/>
              <a:t>Update knowledge and parameters</a:t>
            </a:r>
          </a:p>
          <a:p>
            <a:pPr lvl="1"/>
            <a:r>
              <a:rPr lang="en-GB" dirty="0"/>
              <a:t>Until </a:t>
            </a:r>
            <a:r>
              <a:rPr lang="en-GB" b="1" dirty="0"/>
              <a:t>phase-switch condition</a:t>
            </a:r>
          </a:p>
          <a:p>
            <a:r>
              <a:rPr lang="en-GB" b="1" dirty="0"/>
              <a:t>Exploitation</a:t>
            </a:r>
          </a:p>
          <a:p>
            <a:pPr lvl="1"/>
            <a:r>
              <a:rPr lang="en-GB" b="1" dirty="0"/>
              <a:t>Exploit previously obtained information to distinguish between sections and other </a:t>
            </a:r>
          </a:p>
          <a:p>
            <a:pPr lvl="2"/>
            <a:r>
              <a:rPr lang="en-GB" dirty="0"/>
              <a:t>New feature: </a:t>
            </a:r>
            <a:r>
              <a:rPr lang="en-GB" b="1" dirty="0"/>
              <a:t>Links to Articles Count &gt;&gt;</a:t>
            </a:r>
          </a:p>
          <a:p>
            <a:pPr lvl="1"/>
            <a:r>
              <a:rPr lang="en-GB" dirty="0"/>
              <a:t>Now the system is aware of the source it is operating on</a:t>
            </a:r>
          </a:p>
          <a:p>
            <a:pPr lvl="2"/>
            <a:r>
              <a:rPr lang="en-GB" b="1" dirty="0"/>
              <a:t>Sections are the new entry-points</a:t>
            </a:r>
          </a:p>
          <a:p>
            <a:pPr lvl="1"/>
            <a:r>
              <a:rPr lang="en-GB" dirty="0"/>
              <a:t>Update knowledge and parameters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321D084-D1F9-4C8F-A53E-05E242D04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534" y="764704"/>
            <a:ext cx="2864078" cy="24857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935C1CD-F65A-48B9-BF25-7536A21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43" y="3861048"/>
            <a:ext cx="3030017" cy="26297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955C00-DFC3-407D-A4B5-9729BAE92FC7}"/>
              </a:ext>
            </a:extLst>
          </p:cNvPr>
          <p:cNvSpPr txBox="1"/>
          <p:nvPr/>
        </p:nvSpPr>
        <p:spPr>
          <a:xfrm>
            <a:off x="8122714" y="326563"/>
            <a:ext cx="2745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it-IT" dirty="0"/>
              <a:t>Phase 1: EXPLORATION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8568CE-15E9-4949-BFED-5B9B3FAC6D6D}"/>
              </a:ext>
            </a:extLst>
          </p:cNvPr>
          <p:cNvSpPr txBox="1"/>
          <p:nvPr/>
        </p:nvSpPr>
        <p:spPr>
          <a:xfrm>
            <a:off x="8136578" y="3419766"/>
            <a:ext cx="28640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it-IT" dirty="0"/>
              <a:t>Phase 2: EXPLOITATION</a:t>
            </a:r>
            <a:endParaRPr lang="en-GB" dirty="0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B0A9C7B0-7A2E-465D-B5F6-690D1848379E}"/>
              </a:ext>
            </a:extLst>
          </p:cNvPr>
          <p:cNvSpPr/>
          <p:nvPr/>
        </p:nvSpPr>
        <p:spPr>
          <a:xfrm>
            <a:off x="7549973" y="1072133"/>
            <a:ext cx="980156" cy="3067050"/>
          </a:xfrm>
          <a:custGeom>
            <a:avLst/>
            <a:gdLst>
              <a:gd name="connsiteX0" fmla="*/ 980156 w 980156"/>
              <a:gd name="connsiteY0" fmla="*/ 0 h 3067050"/>
              <a:gd name="connsiteX1" fmla="*/ 46706 w 980156"/>
              <a:gd name="connsiteY1" fmla="*/ 1428750 h 3067050"/>
              <a:gd name="connsiteX2" fmla="*/ 218156 w 980156"/>
              <a:gd name="connsiteY2" fmla="*/ 2628900 h 3067050"/>
              <a:gd name="connsiteX3" fmla="*/ 894431 w 980156"/>
              <a:gd name="connsiteY3" fmla="*/ 3067050 h 306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156" h="3067050">
                <a:moveTo>
                  <a:pt x="980156" y="0"/>
                </a:moveTo>
                <a:cubicBezTo>
                  <a:pt x="576931" y="495300"/>
                  <a:pt x="173706" y="990600"/>
                  <a:pt x="46706" y="1428750"/>
                </a:cubicBezTo>
                <a:cubicBezTo>
                  <a:pt x="-80294" y="1866900"/>
                  <a:pt x="76869" y="2355850"/>
                  <a:pt x="218156" y="2628900"/>
                </a:cubicBezTo>
                <a:cubicBezTo>
                  <a:pt x="359443" y="2901950"/>
                  <a:pt x="794419" y="2998788"/>
                  <a:pt x="894431" y="3067050"/>
                </a:cubicBezTo>
              </a:path>
            </a:pathLst>
          </a:cu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E2C6B8D-BAEC-4B36-9D39-E8BDEFC885AC}"/>
              </a:ext>
            </a:extLst>
          </p:cNvPr>
          <p:cNvSpPr/>
          <p:nvPr/>
        </p:nvSpPr>
        <p:spPr>
          <a:xfrm>
            <a:off x="7394203" y="2805683"/>
            <a:ext cx="1012101" cy="2962275"/>
          </a:xfrm>
          <a:custGeom>
            <a:avLst/>
            <a:gdLst>
              <a:gd name="connsiteX0" fmla="*/ 1012101 w 1012101"/>
              <a:gd name="connsiteY0" fmla="*/ 0 h 2962275"/>
              <a:gd name="connsiteX1" fmla="*/ 2451 w 1012101"/>
              <a:gd name="connsiteY1" fmla="*/ 1781175 h 2962275"/>
              <a:gd name="connsiteX2" fmla="*/ 707301 w 1012101"/>
              <a:gd name="connsiteY2" fmla="*/ 2962275 h 2962275"/>
              <a:gd name="connsiteX3" fmla="*/ 707301 w 1012101"/>
              <a:gd name="connsiteY3" fmla="*/ 2962275 h 2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2101" h="2962275">
                <a:moveTo>
                  <a:pt x="1012101" y="0"/>
                </a:moveTo>
                <a:cubicBezTo>
                  <a:pt x="532676" y="643731"/>
                  <a:pt x="53251" y="1287463"/>
                  <a:pt x="2451" y="1781175"/>
                </a:cubicBezTo>
                <a:cubicBezTo>
                  <a:pt x="-48349" y="2274887"/>
                  <a:pt x="707301" y="2962275"/>
                  <a:pt x="707301" y="2962275"/>
                </a:cubicBezTo>
                <a:lnTo>
                  <a:pt x="707301" y="2962275"/>
                </a:lnTo>
              </a:path>
            </a:pathLst>
          </a:cu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  <a:p>
            <a:pPr algn="ctr"/>
            <a:endParaRPr lang="en-GB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CF77A3E-ACA2-4D17-818C-70FAD9E97D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DD324F4-556B-42AE-83DE-127BB681FDF0}"/>
              </a:ext>
            </a:extLst>
          </p:cNvPr>
          <p:cNvSpPr/>
          <p:nvPr/>
        </p:nvSpPr>
        <p:spPr>
          <a:xfrm>
            <a:off x="10000154" y="2091308"/>
            <a:ext cx="1587107" cy="3395014"/>
          </a:xfrm>
          <a:custGeom>
            <a:avLst/>
            <a:gdLst>
              <a:gd name="connsiteX0" fmla="*/ 63500 w 2451965"/>
              <a:gd name="connsiteY0" fmla="*/ 0 h 3395014"/>
              <a:gd name="connsiteX1" fmla="*/ 2260600 w 2451965"/>
              <a:gd name="connsiteY1" fmla="*/ 825500 h 3395014"/>
              <a:gd name="connsiteX2" fmla="*/ 2082800 w 2451965"/>
              <a:gd name="connsiteY2" fmla="*/ 3149600 h 3395014"/>
              <a:gd name="connsiteX3" fmla="*/ 0 w 2451965"/>
              <a:gd name="connsiteY3" fmla="*/ 3213100 h 339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1965" h="3395014">
                <a:moveTo>
                  <a:pt x="63500" y="0"/>
                </a:moveTo>
                <a:cubicBezTo>
                  <a:pt x="993775" y="150283"/>
                  <a:pt x="1924050" y="300567"/>
                  <a:pt x="2260600" y="825500"/>
                </a:cubicBezTo>
                <a:cubicBezTo>
                  <a:pt x="2597150" y="1350433"/>
                  <a:pt x="2459567" y="2751667"/>
                  <a:pt x="2082800" y="3149600"/>
                </a:cubicBezTo>
                <a:cubicBezTo>
                  <a:pt x="1706033" y="3547533"/>
                  <a:pt x="853016" y="3380316"/>
                  <a:pt x="0" y="3213100"/>
                </a:cubicBezTo>
              </a:path>
            </a:pathLst>
          </a:cu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39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A5841A-CEB4-4B97-A0DC-1D08031D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6397351" cy="1066800"/>
          </a:xfrm>
        </p:spPr>
        <p:txBody>
          <a:bodyPr/>
          <a:lstStyle/>
          <a:p>
            <a:r>
              <a:rPr lang="en-GB" dirty="0"/>
              <a:t>Links to Articles Count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FD0290-3022-47C9-A129-419F2FEC1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6397352" cy="4191000"/>
          </a:xfrm>
        </p:spPr>
        <p:txBody>
          <a:bodyPr>
            <a:normAutofit/>
          </a:bodyPr>
          <a:lstStyle/>
          <a:p>
            <a:r>
              <a:rPr lang="en-GB" dirty="0"/>
              <a:t>Exploits the amount of links pointing to articles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section</a:t>
            </a:r>
            <a:r>
              <a:rPr lang="en-GB" dirty="0"/>
              <a:t> has a lot of links to articles</a:t>
            </a:r>
          </a:p>
          <a:p>
            <a:pPr lvl="1"/>
            <a:r>
              <a:rPr lang="en-GB" dirty="0"/>
              <a:t>An </a:t>
            </a:r>
            <a:r>
              <a:rPr lang="en-GB" b="1" dirty="0"/>
              <a:t>other</a:t>
            </a:r>
            <a:r>
              <a:rPr lang="en-GB" dirty="0"/>
              <a:t> has very few links pointing to articles</a:t>
            </a:r>
          </a:p>
          <a:p>
            <a:r>
              <a:rPr lang="en-GB" b="1" dirty="0"/>
              <a:t>So in the exploration phase we care more to identify articles pages</a:t>
            </a:r>
          </a:p>
          <a:p>
            <a:pPr lvl="1"/>
            <a:r>
              <a:rPr lang="en-GB" dirty="0"/>
              <a:t>This way we can exploit this information to refine our knowledge in the exploitation phase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4B9978-D0DC-4DE8-8DF0-F31A85B1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596" y="368292"/>
            <a:ext cx="3168352" cy="306070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2DC8B57-8182-43B4-97EC-DA0393E2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3778801"/>
            <a:ext cx="3168352" cy="307919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D8C4E9-5EF4-40D6-AE96-F0C0E3A63026}"/>
              </a:ext>
            </a:extLst>
          </p:cNvPr>
          <p:cNvSpPr txBox="1"/>
          <p:nvPr/>
        </p:nvSpPr>
        <p:spPr>
          <a:xfrm>
            <a:off x="8326660" y="-18338"/>
            <a:ext cx="19442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GB" dirty="0"/>
              <a:t>Section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80BD3D-2CBB-4F7A-A425-48EC0FB42BDA}"/>
              </a:ext>
            </a:extLst>
          </p:cNvPr>
          <p:cNvSpPr txBox="1"/>
          <p:nvPr/>
        </p:nvSpPr>
        <p:spPr>
          <a:xfrm>
            <a:off x="8326660" y="3419235"/>
            <a:ext cx="19442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GB" dirty="0"/>
              <a:t>Other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127C190-941B-4A9B-A4BF-DEE7B2979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4F20E0-81B4-4F3A-83D0-D69CAAAF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533400"/>
            <a:ext cx="5605264" cy="1066800"/>
          </a:xfrm>
        </p:spPr>
        <p:txBody>
          <a:bodyPr/>
          <a:lstStyle/>
          <a:p>
            <a:r>
              <a:rPr lang="en-GB" dirty="0"/>
              <a:t>Section Driven Crawling: performance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4ACB3-E246-4465-BD81-58E6377C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3" y="1828800"/>
            <a:ext cx="5605264" cy="4191000"/>
          </a:xfrm>
        </p:spPr>
        <p:txBody>
          <a:bodyPr/>
          <a:lstStyle/>
          <a:p>
            <a:r>
              <a:rPr lang="en-GB" dirty="0"/>
              <a:t>After a transitory regime (24 hours in this case) we have the </a:t>
            </a:r>
            <a:r>
              <a:rPr lang="en-GB" b="1" dirty="0"/>
              <a:t>phase-switch</a:t>
            </a:r>
          </a:p>
          <a:p>
            <a:pPr lvl="1"/>
            <a:r>
              <a:rPr lang="en-GB" dirty="0"/>
              <a:t>In our case we set up a threshold for f1-measure on articles</a:t>
            </a:r>
          </a:p>
          <a:p>
            <a:r>
              <a:rPr lang="en-GB" dirty="0"/>
              <a:t>After the phase switch we exploit all the previous obtained knowledge about articles to spot Sections and Others</a:t>
            </a:r>
          </a:p>
          <a:p>
            <a:r>
              <a:rPr lang="en-GB" dirty="0"/>
              <a:t>Results are pretty good compared to previous ones</a:t>
            </a:r>
          </a:p>
          <a:p>
            <a:pPr lvl="1"/>
            <a:r>
              <a:rPr lang="en-GB" dirty="0"/>
              <a:t>We have complete knowledge of what is an article, a section or an other</a:t>
            </a:r>
          </a:p>
          <a:p>
            <a:pPr marL="45720" indent="0">
              <a:buNone/>
            </a:pPr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3C937A-CC73-4A7D-93B6-046D8CA8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675" y="764704"/>
            <a:ext cx="4248472" cy="25397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29FACE8-FD5F-419C-A291-F83D7AFE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97" y="3789040"/>
            <a:ext cx="4237931" cy="25411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5F4749-6583-4414-BC3C-7D3B466688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9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940E0-FDE8-4CC2-9A33-38BA794F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Experiments</a:t>
            </a:r>
            <a:r>
              <a:rPr lang="it-IT" dirty="0"/>
              <a:t>: </a:t>
            </a:r>
            <a:r>
              <a:rPr lang="it-IT" dirty="0" err="1"/>
              <a:t>Stability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D2F73A-CDF7-4988-8824-7AE57EC1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4797152"/>
            <a:ext cx="9571289" cy="1728192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Experiments</a:t>
            </a:r>
            <a:r>
              <a:rPr lang="it-IT" dirty="0"/>
              <a:t> on 150 snapshots on </a:t>
            </a:r>
            <a:r>
              <a:rPr lang="it-IT" dirty="0" err="1"/>
              <a:t>lots</a:t>
            </a:r>
            <a:r>
              <a:rPr lang="it-IT" dirty="0"/>
              <a:t> of news sources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depth</a:t>
            </a:r>
            <a:r>
              <a:rPr lang="it-IT" dirty="0"/>
              <a:t> 2</a:t>
            </a:r>
          </a:p>
          <a:p>
            <a:r>
              <a:rPr lang="it-IT" dirty="0" err="1"/>
              <a:t>Results</a:t>
            </a:r>
            <a:r>
              <a:rPr lang="it-IT" dirty="0"/>
              <a:t> with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peaks</a:t>
            </a:r>
            <a:r>
              <a:rPr lang="it-IT" dirty="0"/>
              <a:t> show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</a:t>
            </a:r>
          </a:p>
          <a:p>
            <a:pPr lvl="1"/>
            <a:r>
              <a:rPr lang="it-IT" b="1" dirty="0"/>
              <a:t>Global update frequency of the website</a:t>
            </a:r>
          </a:p>
          <a:p>
            <a:pPr lvl="1"/>
            <a:r>
              <a:rPr lang="it-IT" b="1" dirty="0" err="1"/>
              <a:t>Section</a:t>
            </a:r>
            <a:r>
              <a:rPr lang="it-IT" b="1" dirty="0"/>
              <a:t> size</a:t>
            </a:r>
          </a:p>
          <a:p>
            <a:pPr lvl="1"/>
            <a:r>
              <a:rPr lang="it-IT" dirty="0" err="1"/>
              <a:t>Reachability</a:t>
            </a:r>
            <a:r>
              <a:rPr lang="it-IT" dirty="0"/>
              <a:t> of </a:t>
            </a:r>
            <a:r>
              <a:rPr lang="it-IT" b="1" dirty="0" err="1"/>
              <a:t>Article</a:t>
            </a:r>
            <a:r>
              <a:rPr lang="it-IT" b="1" dirty="0"/>
              <a:t> </a:t>
            </a:r>
            <a:r>
              <a:rPr lang="it-IT" b="1" dirty="0" err="1"/>
              <a:t>Graveyards</a:t>
            </a:r>
            <a:endParaRPr lang="it-IT" b="1" dirty="0"/>
          </a:p>
          <a:p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C3A7C8-89C1-40F6-BA82-A35A8F835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5"/>
          <a:stretch/>
        </p:blipFill>
        <p:spPr>
          <a:xfrm>
            <a:off x="1065213" y="1772816"/>
            <a:ext cx="4578006" cy="273630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1502647-A26F-447E-88F4-D0F6B364C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494" y="1764104"/>
            <a:ext cx="4578007" cy="274310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FA2D941-7153-4DB2-96B6-1DA8C69DC2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940E0-FDE8-4CC2-9A33-38BA794F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Experiments</a:t>
            </a:r>
            <a:r>
              <a:rPr lang="it-IT" dirty="0"/>
              <a:t>: </a:t>
            </a:r>
            <a:r>
              <a:rPr lang="it-IT" dirty="0" err="1"/>
              <a:t>Hypertextual</a:t>
            </a:r>
            <a:r>
              <a:rPr lang="it-IT" dirty="0"/>
              <a:t> </a:t>
            </a:r>
            <a:r>
              <a:rPr lang="it-IT" dirty="0" err="1"/>
              <a:t>References</a:t>
            </a:r>
            <a:r>
              <a:rPr lang="it-IT" dirty="0"/>
              <a:t> </a:t>
            </a:r>
            <a:r>
              <a:rPr lang="it-IT" dirty="0" err="1"/>
              <a:t>Dynamicity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D2F73A-CDF7-4988-8824-7AE57EC1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4797152"/>
            <a:ext cx="9571289" cy="1728192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Experiments</a:t>
            </a:r>
            <a:r>
              <a:rPr lang="it-IT" dirty="0"/>
              <a:t> on 150 snapshots on </a:t>
            </a:r>
            <a:r>
              <a:rPr lang="it-IT" dirty="0" err="1"/>
              <a:t>lots</a:t>
            </a:r>
            <a:r>
              <a:rPr lang="it-IT" dirty="0"/>
              <a:t> of news sources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depth</a:t>
            </a:r>
            <a:r>
              <a:rPr lang="it-IT" dirty="0"/>
              <a:t> 2</a:t>
            </a:r>
          </a:p>
          <a:p>
            <a:r>
              <a:rPr lang="it-IT" dirty="0" err="1"/>
              <a:t>Results</a:t>
            </a:r>
            <a:r>
              <a:rPr lang="it-IT" dirty="0"/>
              <a:t> with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peaks</a:t>
            </a:r>
            <a:r>
              <a:rPr lang="it-IT" dirty="0"/>
              <a:t> show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Hypertextual</a:t>
            </a:r>
            <a:r>
              <a:rPr lang="it-IT" dirty="0"/>
              <a:t> </a:t>
            </a:r>
            <a:r>
              <a:rPr lang="it-IT" dirty="0" err="1"/>
              <a:t>References</a:t>
            </a:r>
            <a:r>
              <a:rPr lang="it-IT" dirty="0"/>
              <a:t> </a:t>
            </a:r>
            <a:r>
              <a:rPr lang="it-IT" dirty="0" err="1"/>
              <a:t>Dynamicity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</a:t>
            </a:r>
          </a:p>
          <a:p>
            <a:pPr lvl="1"/>
            <a:r>
              <a:rPr lang="it-IT" b="1" dirty="0"/>
              <a:t>Content </a:t>
            </a:r>
            <a:r>
              <a:rPr lang="it-IT" b="1" dirty="0" err="1"/>
              <a:t>presentation</a:t>
            </a:r>
            <a:r>
              <a:rPr lang="it-IT" b="1" dirty="0"/>
              <a:t> of the page</a:t>
            </a:r>
          </a:p>
          <a:p>
            <a:pPr lvl="1"/>
            <a:r>
              <a:rPr lang="it-IT" b="1" dirty="0"/>
              <a:t>Page </a:t>
            </a:r>
            <a:r>
              <a:rPr lang="it-IT" b="1" dirty="0" err="1"/>
              <a:t>elements</a:t>
            </a:r>
            <a:r>
              <a:rPr lang="it-IT" b="1" dirty="0"/>
              <a:t> </a:t>
            </a:r>
            <a:r>
              <a:rPr lang="it-IT" b="1" dirty="0" err="1"/>
              <a:t>temporization</a:t>
            </a:r>
            <a:endParaRPr lang="it-IT" b="1" dirty="0"/>
          </a:p>
          <a:p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C3A7C8-89C1-40F6-BA82-A35A8F835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77" y="1772816"/>
            <a:ext cx="4551476" cy="273630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1502647-A26F-447E-88F4-D0F6B364C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2" y="1764104"/>
            <a:ext cx="4560151" cy="27431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CCF81C-5962-40C9-A7FA-3837D73992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940E0-FDE8-4CC2-9A33-38BA794F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Experiments</a:t>
            </a:r>
            <a:r>
              <a:rPr lang="it-IT" dirty="0"/>
              <a:t>: Multi-Feature 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D2F73A-CDF7-4988-8824-7AE57EC1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4797152"/>
            <a:ext cx="9571289" cy="1728192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/>
              <a:t>Experiments</a:t>
            </a:r>
            <a:r>
              <a:rPr lang="it-IT" dirty="0"/>
              <a:t> on 150 snapshots on </a:t>
            </a:r>
            <a:r>
              <a:rPr lang="it-IT" dirty="0" err="1"/>
              <a:t>lots</a:t>
            </a:r>
            <a:r>
              <a:rPr lang="it-IT" dirty="0"/>
              <a:t> of news sources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depth</a:t>
            </a:r>
            <a:r>
              <a:rPr lang="it-IT" dirty="0"/>
              <a:t> 2</a:t>
            </a:r>
          </a:p>
          <a:p>
            <a:r>
              <a:rPr lang="en-GB" dirty="0"/>
              <a:t>Less peaks in performance than using a single feature-model</a:t>
            </a:r>
          </a:p>
          <a:p>
            <a:r>
              <a:rPr lang="en-GB" dirty="0"/>
              <a:t>Each website can exploit the most convenient feature or (set of features) for it</a:t>
            </a:r>
          </a:p>
          <a:p>
            <a:r>
              <a:rPr lang="en-GB" dirty="0"/>
              <a:t>Despite of the use of only two features the results were good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C3A7C8-89C1-40F6-BA82-A35A8F835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77" y="1774839"/>
            <a:ext cx="4551476" cy="273225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1502647-A26F-447E-88F4-D0F6B364C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2" y="1764937"/>
            <a:ext cx="4560151" cy="274143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8902B2C-8A97-4977-8077-62EA3AAF94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3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DC368E-8E0C-4C17-B5D6-8418801B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Conclusions &amp; Future Works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6BEC0E-161B-483C-BBB7-F6A05CA3F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885184" cy="41910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studied this approach and its feasibility </a:t>
            </a:r>
          </a:p>
          <a:p>
            <a:pPr lvl="1"/>
            <a:r>
              <a:rPr lang="en-GB" dirty="0"/>
              <a:t>It is feasible</a:t>
            </a:r>
          </a:p>
          <a:p>
            <a:pPr lvl="1"/>
            <a:r>
              <a:rPr lang="en-GB" dirty="0"/>
              <a:t>It works</a:t>
            </a:r>
          </a:p>
          <a:p>
            <a:pPr lvl="1"/>
            <a:r>
              <a:rPr lang="en-GB" dirty="0"/>
              <a:t>It is </a:t>
            </a:r>
            <a:r>
              <a:rPr lang="en-GB" b="1" i="1" dirty="0"/>
              <a:t>cheap</a:t>
            </a:r>
          </a:p>
          <a:p>
            <a:r>
              <a:rPr lang="en-GB" dirty="0"/>
              <a:t>We made a simple cost analysis for storage savings using a common cloud storage service</a:t>
            </a:r>
          </a:p>
          <a:p>
            <a:pPr lvl="1"/>
            <a:r>
              <a:rPr lang="en-GB" dirty="0"/>
              <a:t>Unbiased crawling vs. Section Driven Crawling</a:t>
            </a:r>
          </a:p>
          <a:p>
            <a:pPr lvl="1"/>
            <a:r>
              <a:rPr lang="en-GB" dirty="0"/>
              <a:t>93% in savings achieving same performance</a:t>
            </a:r>
          </a:p>
          <a:p>
            <a:pPr lvl="2"/>
            <a:r>
              <a:rPr lang="en-GB" dirty="0"/>
              <a:t>Low depth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E324A62-7431-42B9-B0EC-0E671C148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4452" y="1828800"/>
            <a:ext cx="5184576" cy="41910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… but we need more</a:t>
            </a:r>
          </a:p>
          <a:p>
            <a:r>
              <a:rPr lang="en-GB" b="1" dirty="0"/>
              <a:t>Scale</a:t>
            </a:r>
            <a:r>
              <a:rPr lang="en-GB" dirty="0"/>
              <a:t> on an higher amount of websites</a:t>
            </a:r>
          </a:p>
          <a:p>
            <a:pPr lvl="1"/>
            <a:r>
              <a:rPr lang="en-GB" dirty="0"/>
              <a:t>more features</a:t>
            </a:r>
          </a:p>
          <a:p>
            <a:pPr lvl="2"/>
            <a:r>
              <a:rPr lang="en-GB" dirty="0"/>
              <a:t>Temporal</a:t>
            </a:r>
          </a:p>
          <a:p>
            <a:pPr lvl="2"/>
            <a:r>
              <a:rPr lang="en-GB" b="1" dirty="0"/>
              <a:t>Non-Temporal</a:t>
            </a:r>
          </a:p>
          <a:p>
            <a:pPr lvl="1"/>
            <a:r>
              <a:rPr lang="en-GB" dirty="0"/>
              <a:t>Refine the architecture to scale more and more</a:t>
            </a:r>
          </a:p>
          <a:p>
            <a:r>
              <a:rPr lang="en-GB" dirty="0"/>
              <a:t>More </a:t>
            </a:r>
            <a:r>
              <a:rPr lang="en-GB" b="1" dirty="0" err="1"/>
              <a:t>unsupervision</a:t>
            </a:r>
            <a:r>
              <a:rPr lang="en-GB" dirty="0"/>
              <a:t>!</a:t>
            </a:r>
          </a:p>
          <a:p>
            <a:pPr lvl="1"/>
            <a:r>
              <a:rPr lang="en-GB" dirty="0"/>
              <a:t>Purely unsupervised algorithm</a:t>
            </a:r>
          </a:p>
          <a:p>
            <a:pPr lvl="1"/>
            <a:r>
              <a:rPr lang="en-GB" dirty="0"/>
              <a:t>System-level parameters setup only</a:t>
            </a:r>
          </a:p>
          <a:p>
            <a:pPr lvl="1"/>
            <a:r>
              <a:rPr lang="en-GB" dirty="0"/>
              <a:t>(more) Site-level parameters are dynamically adjusted</a:t>
            </a:r>
          </a:p>
          <a:p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BCAF3A-F190-4E87-BCD0-F53059A88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7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E2EE89-D3F5-41CE-8140-FCB21657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News Domain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9028E5-D42E-4BA3-9527-B2747BA8A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126" y="1729216"/>
            <a:ext cx="5723774" cy="4536504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Searching news has become </a:t>
            </a:r>
            <a:r>
              <a:rPr lang="en-GB" i="1" dirty="0"/>
              <a:t>"natural" </a:t>
            </a:r>
            <a:r>
              <a:rPr lang="en-GB" dirty="0"/>
              <a:t>for everyday life</a:t>
            </a:r>
            <a:r>
              <a:rPr lang="en-US" dirty="0"/>
              <a:t>​</a:t>
            </a:r>
          </a:p>
          <a:p>
            <a:pPr fontAlgn="base"/>
            <a:r>
              <a:rPr lang="en-GB" dirty="0"/>
              <a:t>More and more services and sites use news for several reasons</a:t>
            </a:r>
          </a:p>
          <a:p>
            <a:pPr fontAlgn="base"/>
            <a:r>
              <a:rPr lang="en-GB" dirty="0"/>
              <a:t>The domain we are operating in is quite simple</a:t>
            </a:r>
          </a:p>
          <a:p>
            <a:pPr lvl="1"/>
            <a:r>
              <a:rPr lang="en-GB" dirty="0"/>
              <a:t>It has </a:t>
            </a:r>
            <a:r>
              <a:rPr lang="en-GB" b="1" dirty="0"/>
              <a:t>few classes of elements</a:t>
            </a:r>
          </a:p>
          <a:p>
            <a:pPr lvl="1"/>
            <a:r>
              <a:rPr lang="en-GB" dirty="0"/>
              <a:t>It has </a:t>
            </a:r>
            <a:r>
              <a:rPr lang="en-GB" b="1" dirty="0"/>
              <a:t>well differentiated behaviours </a:t>
            </a:r>
            <a:r>
              <a:rPr lang="en-GB" dirty="0"/>
              <a:t>for these classes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D80CEA-B001-46F2-A5D1-63884CD1A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142" y="533400"/>
            <a:ext cx="1808461" cy="226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72623E-9414-4ABF-91E1-F4046DF78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102"/>
          <a:stretch/>
        </p:blipFill>
        <p:spPr>
          <a:xfrm>
            <a:off x="8614692" y="2103835"/>
            <a:ext cx="1794219" cy="226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D57CE8F-1DBF-42B5-B0A6-25767CC60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845"/>
          <a:stretch/>
        </p:blipFill>
        <p:spPr>
          <a:xfrm>
            <a:off x="7086222" y="3801562"/>
            <a:ext cx="1794219" cy="226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4D99D8-31F5-4DE5-A585-528CB62B56FF}"/>
              </a:ext>
            </a:extLst>
          </p:cNvPr>
          <p:cNvSpPr txBox="1"/>
          <p:nvPr/>
        </p:nvSpPr>
        <p:spPr>
          <a:xfrm>
            <a:off x="10081602" y="164068"/>
            <a:ext cx="18084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it-IT" b="1" dirty="0" err="1"/>
              <a:t>Article</a:t>
            </a:r>
            <a:endParaRPr lang="en-GB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5A0EB9-3E18-4101-A608-9A7792BF4D50}"/>
              </a:ext>
            </a:extLst>
          </p:cNvPr>
          <p:cNvSpPr txBox="1"/>
          <p:nvPr/>
        </p:nvSpPr>
        <p:spPr>
          <a:xfrm>
            <a:off x="8590532" y="1735201"/>
            <a:ext cx="18084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it-IT" b="1" dirty="0" err="1"/>
              <a:t>Section</a:t>
            </a:r>
            <a:endParaRPr lang="en-GB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74C772-7164-4532-830D-3ADF1F662962}"/>
              </a:ext>
            </a:extLst>
          </p:cNvPr>
          <p:cNvSpPr txBox="1"/>
          <p:nvPr/>
        </p:nvSpPr>
        <p:spPr>
          <a:xfrm>
            <a:off x="6958508" y="3433626"/>
            <a:ext cx="18084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it-IT" b="1" dirty="0" err="1"/>
              <a:t>Other</a:t>
            </a:r>
            <a:endParaRPr lang="en-GB" b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DC145BD-637D-4F80-A6DA-DB1ADFF28F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4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DF698952-2059-4A48-A6C9-044D1F26F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2636912"/>
            <a:ext cx="3780443" cy="4089268"/>
          </a:xfr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B0EB16F8-BEBA-40F8-BCA8-6DC16E83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696" y="2276872"/>
            <a:ext cx="7117431" cy="1066800"/>
          </a:xfrm>
        </p:spPr>
        <p:txBody>
          <a:bodyPr/>
          <a:lstStyle/>
          <a:p>
            <a:r>
              <a:rPr lang="en-GB" dirty="0" err="1"/>
              <a:t>Grazie</a:t>
            </a:r>
            <a:r>
              <a:rPr lang="en-GB" dirty="0"/>
              <a:t> a </a:t>
            </a:r>
            <a:r>
              <a:rPr lang="en-GB" dirty="0" err="1"/>
              <a:t>tutti</a:t>
            </a:r>
            <a:r>
              <a:rPr lang="en-GB" dirty="0"/>
              <a:t> per </a:t>
            </a:r>
            <a:r>
              <a:rPr lang="en-GB" dirty="0" err="1"/>
              <a:t>l’attenzione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6937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Problem Definition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5213" y="1828800"/>
            <a:ext cx="7189440" cy="4768552"/>
          </a:xfrm>
        </p:spPr>
        <p:txBody>
          <a:bodyPr rtlCol="0">
            <a:normAutofit fontScale="92500" lnSpcReduction="10000"/>
          </a:bodyPr>
          <a:lstStyle/>
          <a:p>
            <a:pPr fontAlgn="base"/>
            <a:r>
              <a:rPr lang="en-US" sz="2600" b="1" dirty="0"/>
              <a:t>Problem</a:t>
            </a:r>
            <a:r>
              <a:rPr lang="en-US" sz="2600" dirty="0"/>
              <a:t>: </a:t>
            </a:r>
            <a:r>
              <a:rPr lang="en-US" sz="2600" b="1" dirty="0"/>
              <a:t>archiving</a:t>
            </a:r>
            <a:r>
              <a:rPr lang="en-US" sz="2600" dirty="0"/>
              <a:t> all the article pages from </a:t>
            </a:r>
            <a:r>
              <a:rPr lang="en-US" sz="2600" b="1" dirty="0"/>
              <a:t>many news sources</a:t>
            </a:r>
            <a:r>
              <a:rPr lang="en-US" sz="2600" dirty="0"/>
              <a:t>, </a:t>
            </a:r>
            <a:r>
              <a:rPr lang="en-US" sz="2600" b="1" dirty="0"/>
              <a:t>automatically</a:t>
            </a:r>
            <a:r>
              <a:rPr lang="en-US" sz="2600" dirty="0"/>
              <a:t>, </a:t>
            </a:r>
            <a:r>
              <a:rPr lang="en-US" sz="2600" b="1" dirty="0"/>
              <a:t>at scale</a:t>
            </a:r>
            <a:r>
              <a:rPr lang="en-US" sz="2600" dirty="0"/>
              <a:t>​</a:t>
            </a:r>
          </a:p>
          <a:p>
            <a:pPr fontAlgn="base"/>
            <a:r>
              <a:rPr lang="en-US" dirty="0"/>
              <a:t>News sources are</a:t>
            </a:r>
          </a:p>
          <a:p>
            <a:pPr lvl="1" fontAlgn="base"/>
            <a:r>
              <a:rPr lang="en-US" b="1" dirty="0"/>
              <a:t>A considerable amount</a:t>
            </a:r>
          </a:p>
          <a:p>
            <a:pPr lvl="1" fontAlgn="base"/>
            <a:r>
              <a:rPr lang="en-US" b="1" dirty="0"/>
              <a:t>Very heterogeneous</a:t>
            </a:r>
          </a:p>
          <a:p>
            <a:pPr fontAlgn="base"/>
            <a:r>
              <a:rPr lang="en-US" b="1" dirty="0"/>
              <a:t>Challenging Problem at scale</a:t>
            </a:r>
          </a:p>
          <a:p>
            <a:pPr lvl="1" fontAlgn="base"/>
            <a:r>
              <a:rPr lang="en-US" dirty="0"/>
              <a:t>few </a:t>
            </a:r>
            <a:r>
              <a:rPr lang="en-US" i="1" dirty="0"/>
              <a:t>head</a:t>
            </a:r>
            <a:r>
              <a:rPr lang="en-US" dirty="0"/>
              <a:t> can be covered with costly per-site ad-hoc solutions​</a:t>
            </a:r>
          </a:p>
          <a:p>
            <a:pPr lvl="1" fontAlgn="base"/>
            <a:r>
              <a:rPr lang="en-US" dirty="0"/>
              <a:t>many more </a:t>
            </a:r>
            <a:r>
              <a:rPr lang="en-US" i="1" dirty="0"/>
              <a:t>long tail</a:t>
            </a:r>
            <a:r>
              <a:rPr lang="en-US" dirty="0"/>
              <a:t> sites cannot be covered with such solutions</a:t>
            </a:r>
          </a:p>
          <a:p>
            <a:pPr fontAlgn="base"/>
            <a:r>
              <a:rPr lang="en-US" b="1" dirty="0"/>
              <a:t>Human Supervision</a:t>
            </a:r>
            <a:r>
              <a:rPr lang="en-US" dirty="0"/>
              <a:t> means cost​s, which are not affordable if we want to scale</a:t>
            </a:r>
          </a:p>
          <a:p>
            <a:pPr lvl="1" fontAlgn="base"/>
            <a:r>
              <a:rPr lang="en-US" dirty="0"/>
              <a:t>Provide homogenous data to do extraction</a:t>
            </a:r>
          </a:p>
          <a:p>
            <a:pPr lvl="1" fontAlgn="base"/>
            <a:r>
              <a:rPr lang="en-US" dirty="0"/>
              <a:t>Per-site setups (parameters and configurations)</a:t>
            </a:r>
          </a:p>
          <a:p>
            <a:pPr fontAlgn="base"/>
            <a:r>
              <a:rPr lang="en-US" dirty="0"/>
              <a:t>…Along with </a:t>
            </a:r>
            <a:r>
              <a:rPr lang="en-US" b="1" dirty="0"/>
              <a:t>technological costs </a:t>
            </a:r>
            <a:r>
              <a:rPr lang="en-US" dirty="0"/>
              <a:t>as well</a:t>
            </a:r>
          </a:p>
          <a:p>
            <a:pPr lvl="1" fontAlgn="base"/>
            <a:endParaRPr lang="en-US" dirty="0"/>
          </a:p>
          <a:p>
            <a:pPr fontAlgn="base"/>
            <a:endParaRPr lang="en-US" dirty="0"/>
          </a:p>
          <a:p>
            <a:pPr rtl="0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AD5E13E-A837-482A-ABBF-5FA6B0670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11" t="41795" r="6874" b="33255"/>
          <a:stretch/>
        </p:blipFill>
        <p:spPr>
          <a:xfrm>
            <a:off x="8254652" y="2426654"/>
            <a:ext cx="3296116" cy="2004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55A1B02-0BEB-47D9-BAF5-E96FD0477D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  <p:pic>
        <p:nvPicPr>
          <p:cNvPr id="9" name="Immagine 8" descr="Immagine che contiene testo, quotidiano, stampante&#10;&#10;Descrizione generata automaticamente">
            <a:extLst>
              <a:ext uri="{FF2B5EF4-FFF2-40B4-BE49-F238E27FC236}">
                <a16:creationId xmlns:a16="http://schemas.microsoft.com/office/drawing/2014/main" id="{8631C369-1E65-4EDB-AD26-AF965B4D8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98" y="93063"/>
            <a:ext cx="5986160" cy="16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base"/>
            <a:r>
              <a:rPr lang="en-US" dirty="0"/>
              <a:t>A Temporal Approach</a:t>
            </a:r>
            <a:r>
              <a:rPr lang="en-GB" b="0" dirty="0"/>
              <a:t>​</a:t>
            </a:r>
            <a:endParaRPr lang="en-GB" b="0" i="0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base"/>
            <a:r>
              <a:rPr lang="en-US" dirty="0"/>
              <a:t>First we need to understand the nature of each page</a:t>
            </a:r>
          </a:p>
          <a:p>
            <a:pPr lvl="1" fontAlgn="base"/>
            <a:r>
              <a:rPr lang="en-US" dirty="0"/>
              <a:t>Classification task</a:t>
            </a:r>
          </a:p>
          <a:p>
            <a:pPr fontAlgn="base"/>
            <a:r>
              <a:rPr lang="en-US" b="1" dirty="0"/>
              <a:t>Very distinguishable behaviors</a:t>
            </a:r>
            <a:r>
              <a:rPr lang="en-US" dirty="0"/>
              <a:t>:​</a:t>
            </a:r>
          </a:p>
          <a:p>
            <a:pPr lvl="1" fontAlgn="base"/>
            <a:r>
              <a:rPr lang="en-US" b="1" dirty="0"/>
              <a:t>Article</a:t>
            </a:r>
            <a:r>
              <a:rPr lang="en-US" dirty="0"/>
              <a:t>: exists in the site for a </a:t>
            </a:r>
            <a:r>
              <a:rPr lang="en-US" i="1" dirty="0"/>
              <a:t>limited time </a:t>
            </a:r>
            <a:r>
              <a:rPr lang="en-US" dirty="0"/>
              <a:t>at a certain depth​</a:t>
            </a:r>
          </a:p>
          <a:p>
            <a:pPr lvl="1" fontAlgn="base"/>
            <a:r>
              <a:rPr lang="en-US" b="1" dirty="0"/>
              <a:t>Section</a:t>
            </a:r>
            <a:r>
              <a:rPr lang="en-US" dirty="0"/>
              <a:t>: exists </a:t>
            </a:r>
            <a:r>
              <a:rPr lang="en-US" i="1" dirty="0"/>
              <a:t>almost forever </a:t>
            </a:r>
            <a:r>
              <a:rPr lang="en-US" dirty="0"/>
              <a:t>at a certain depth​</a:t>
            </a:r>
          </a:p>
          <a:p>
            <a:pPr lvl="2" fontAlgn="base">
              <a:buFont typeface="Wingdings" panose="05000000000000000000" pitchFamily="2" charset="2"/>
              <a:buChar char="Ø"/>
            </a:pPr>
            <a:r>
              <a:rPr lang="en-US" b="1" dirty="0"/>
              <a:t>Depth:</a:t>
            </a:r>
            <a:r>
              <a:rPr lang="en-US" dirty="0"/>
              <a:t> means crawling depth​</a:t>
            </a:r>
          </a:p>
          <a:p>
            <a:pPr fontAlgn="base"/>
            <a:r>
              <a:rPr lang="en-US" dirty="0"/>
              <a:t>Can we automatically pick up some temporal </a:t>
            </a:r>
            <a:r>
              <a:rPr lang="en-US" b="1" dirty="0"/>
              <a:t>signals </a:t>
            </a:r>
            <a:r>
              <a:rPr lang="en-US" dirty="0"/>
              <a:t>that can give us a hint about the nature of a page?​</a:t>
            </a:r>
          </a:p>
          <a:p>
            <a:pPr fontAlgn="base"/>
            <a:r>
              <a:rPr lang="en-US" dirty="0"/>
              <a:t>We are about to introduce the </a:t>
            </a:r>
            <a:r>
              <a:rPr lang="en-US" b="1" dirty="0"/>
              <a:t>Stability of an URL</a:t>
            </a:r>
            <a:r>
              <a:rPr lang="en-US" dirty="0"/>
              <a:t>​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46951C9-5B5B-4D02-8D99-81287B9D3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Snapshot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GB" dirty="0"/>
              <a:t>A </a:t>
            </a:r>
            <a:r>
              <a:rPr lang="en-GB" b="1" i="1" dirty="0"/>
              <a:t>[crawling] snapshot </a:t>
            </a:r>
            <a:r>
              <a:rPr lang="en-GB" dirty="0"/>
              <a:t>is a set of pages from a source gathered at a certain time</a:t>
            </a:r>
          </a:p>
          <a:p>
            <a:r>
              <a:rPr lang="en-GB" dirty="0"/>
              <a:t>We need evidence of the temporal behaviour of pages from snapshots</a:t>
            </a:r>
          </a:p>
          <a:p>
            <a:pPr lvl="1"/>
            <a:r>
              <a:rPr lang="en-GB" b="1" dirty="0"/>
              <a:t>too slow</a:t>
            </a:r>
            <a:r>
              <a:rPr lang="en-GB" dirty="0"/>
              <a:t>: evidence is lost because an article could appear (or disappear) before you see it</a:t>
            </a:r>
          </a:p>
          <a:p>
            <a:pPr lvl="1"/>
            <a:r>
              <a:rPr lang="en-GB" b="1" dirty="0"/>
              <a:t>too quick</a:t>
            </a:r>
            <a:r>
              <a:rPr lang="en-GB" dirty="0"/>
              <a:t>: consecutive snapshots identical, not providing any new information (wasting resources)</a:t>
            </a:r>
          </a:p>
          <a:p>
            <a:r>
              <a:rPr lang="en-GB" b="1" i="1" dirty="0"/>
              <a:t>Unbiased </a:t>
            </a:r>
            <a:r>
              <a:rPr lang="en-GB" b="1" dirty="0"/>
              <a:t>crawler</a:t>
            </a:r>
            <a:r>
              <a:rPr lang="en-GB" dirty="0"/>
              <a:t>: doesn’t know anything about </a:t>
            </a:r>
            <a:r>
              <a:rPr lang="en-GB" i="1" dirty="0"/>
              <a:t>News </a:t>
            </a:r>
            <a:r>
              <a:rPr lang="en-GB" dirty="0"/>
              <a:t>domain</a:t>
            </a:r>
          </a:p>
          <a:p>
            <a:pPr lvl="1"/>
            <a:r>
              <a:rPr lang="en-GB" dirty="0"/>
              <a:t>Simple breadth-first crawler at max depth (2)</a:t>
            </a:r>
          </a:p>
          <a:p>
            <a:pPr lvl="1"/>
            <a:r>
              <a:rPr lang="en-GB" dirty="0"/>
              <a:t>Totally blind in this problem definition (&gt;&gt; design choice revisited later)</a:t>
            </a:r>
          </a:p>
          <a:p>
            <a:pPr lvl="1"/>
            <a:r>
              <a:rPr lang="en-GB" dirty="0"/>
              <a:t>Fixed interval between snapshots (about 1 hour)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AE63943-72A1-431D-87FB-5051478D87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4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550B0D-111A-45D2-B6D1-D1675D55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Stability?</a:t>
            </a:r>
            <a:r>
              <a:rPr lang="en-GB" b="0" dirty="0"/>
              <a:t>​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36275F-8CB1-40AC-AFE0-A69E33FF8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Stability</a:t>
            </a:r>
            <a:r>
              <a:rPr lang="en-US" dirty="0"/>
              <a:t>: degree of belief to find a certain URL at a certain depth in the next set of </a:t>
            </a:r>
            <a:r>
              <a:rPr lang="en-US" i="1" dirty="0"/>
              <a:t>sample pages</a:t>
            </a:r>
            <a:r>
              <a:rPr lang="en-US" dirty="0"/>
              <a:t> from a news source snapshot​</a:t>
            </a:r>
          </a:p>
          <a:p>
            <a:pPr lvl="1"/>
            <a:r>
              <a:rPr lang="en-GB" dirty="0"/>
              <a:t>It is a </a:t>
            </a:r>
            <a:r>
              <a:rPr lang="en-GB" i="1" dirty="0"/>
              <a:t>frequency </a:t>
            </a:r>
            <a:r>
              <a:rPr lang="en-GB" dirty="0"/>
              <a:t>between 0 and 1:</a:t>
            </a:r>
          </a:p>
          <a:p>
            <a:pPr lvl="2"/>
            <a:r>
              <a:rPr lang="en-GB" b="1" dirty="0"/>
              <a:t>0</a:t>
            </a:r>
            <a:r>
              <a:rPr lang="en-GB" dirty="0"/>
              <a:t> means that we'll not find the URL in the next sample, for sure</a:t>
            </a:r>
          </a:p>
          <a:p>
            <a:pPr lvl="2"/>
            <a:r>
              <a:rPr lang="en-GB" b="1" dirty="0"/>
              <a:t>1</a:t>
            </a:r>
            <a:r>
              <a:rPr lang="en-GB" dirty="0"/>
              <a:t> means that we are sure we'll find the URL in the next sample</a:t>
            </a:r>
          </a:p>
          <a:p>
            <a:r>
              <a:rPr lang="en-GB" b="1" dirty="0"/>
              <a:t>An example</a:t>
            </a:r>
            <a:r>
              <a:rPr lang="en-GB" dirty="0"/>
              <a:t>:</a:t>
            </a: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5F96BB3A-6BB7-43FB-94C2-566BC0F8A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980917"/>
              </p:ext>
            </p:extLst>
          </p:nvPr>
        </p:nvGraphicFramePr>
        <p:xfrm>
          <a:off x="1280385" y="4261972"/>
          <a:ext cx="1695450" cy="1463040"/>
        </p:xfrm>
        <a:graphic>
          <a:graphicData uri="http://schemas.openxmlformats.org/drawingml/2006/table">
            <a:tbl>
              <a:tblPr/>
              <a:tblGrid>
                <a:gridCol w="1695450">
                  <a:extLst>
                    <a:ext uri="{9D8B030D-6E8A-4147-A177-3AD203B41FA5}">
                      <a16:colId xmlns:a16="http://schemas.microsoft.com/office/drawing/2014/main" val="370841513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http://A.html​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4259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http://B.html​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06048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http://C.html​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27950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http://D.html​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642942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1044A660-B27E-47C4-A650-6618B8736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701249"/>
              </p:ext>
            </p:extLst>
          </p:nvPr>
        </p:nvGraphicFramePr>
        <p:xfrm>
          <a:off x="3279539" y="4261972"/>
          <a:ext cx="1695450" cy="1485900"/>
        </p:xfrm>
        <a:graphic>
          <a:graphicData uri="http://schemas.openxmlformats.org/drawingml/2006/table">
            <a:tbl>
              <a:tblPr/>
              <a:tblGrid>
                <a:gridCol w="1695450">
                  <a:extLst>
                    <a:ext uri="{9D8B030D-6E8A-4147-A177-3AD203B41FA5}">
                      <a16:colId xmlns:a16="http://schemas.microsoft.com/office/drawing/2014/main" val="11728897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http://A.html​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22919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http://B.html​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23466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http://E.html​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2256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http://D.html​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14543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3A62D05-9936-4AD7-AE08-7DE849D3C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84069"/>
              </p:ext>
            </p:extLst>
          </p:nvPr>
        </p:nvGraphicFramePr>
        <p:xfrm>
          <a:off x="5300558" y="4253549"/>
          <a:ext cx="1552575" cy="1485900"/>
        </p:xfrm>
        <a:graphic>
          <a:graphicData uri="http://schemas.openxmlformats.org/drawingml/2006/table">
            <a:tbl>
              <a:tblPr/>
              <a:tblGrid>
                <a:gridCol w="1552575">
                  <a:extLst>
                    <a:ext uri="{9D8B030D-6E8A-4147-A177-3AD203B41FA5}">
                      <a16:colId xmlns:a16="http://schemas.microsoft.com/office/drawing/2014/main" val="545739687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http://A.html​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9191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http://B.html​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886939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http://E.html​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97377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http://F.html​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08756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CAC3F99-1633-4224-B098-CC5C4AEFB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399240"/>
              </p:ext>
            </p:extLst>
          </p:nvPr>
        </p:nvGraphicFramePr>
        <p:xfrm>
          <a:off x="8142259" y="3781425"/>
          <a:ext cx="2682828" cy="2238375"/>
        </p:xfrm>
        <a:graphic>
          <a:graphicData uri="http://schemas.openxmlformats.org/drawingml/2006/table">
            <a:tbl>
              <a:tblPr/>
              <a:tblGrid>
                <a:gridCol w="1321860">
                  <a:extLst>
                    <a:ext uri="{9D8B030D-6E8A-4147-A177-3AD203B41FA5}">
                      <a16:colId xmlns:a16="http://schemas.microsoft.com/office/drawing/2014/main" val="3453148030"/>
                    </a:ext>
                  </a:extLst>
                </a:gridCol>
                <a:gridCol w="1360968">
                  <a:extLst>
                    <a:ext uri="{9D8B030D-6E8A-4147-A177-3AD203B41FA5}">
                      <a16:colId xmlns:a16="http://schemas.microsoft.com/office/drawing/2014/main" val="618069328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URL​</a:t>
                      </a:r>
                      <a:endParaRPr lang="en-US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346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Stability​</a:t>
                      </a:r>
                      <a:endParaRPr lang="en-US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346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06515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http://A.html​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346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346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65187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http://B.html​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17356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http://C.html​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68917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http://D.html​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31816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http://E.html​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76479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http://F.html​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73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266883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72C75239-B458-4F3C-A0F4-915FE2069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557" y="3321860"/>
            <a:ext cx="100091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C26512FA-45E1-4380-9653-EDBCA2B9FBD3}"/>
              </a:ext>
            </a:extLst>
          </p:cNvPr>
          <p:cNvSpPr/>
          <p:nvPr/>
        </p:nvSpPr>
        <p:spPr>
          <a:xfrm>
            <a:off x="7246540" y="4725144"/>
            <a:ext cx="576064" cy="576064"/>
          </a:xfrm>
          <a:prstGeom prst="chevron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7E74F9-3C96-465B-A962-4006A47FF07B}"/>
              </a:ext>
            </a:extLst>
          </p:cNvPr>
          <p:cNvSpPr txBox="1"/>
          <p:nvPr/>
        </p:nvSpPr>
        <p:spPr>
          <a:xfrm>
            <a:off x="1351886" y="5751019"/>
            <a:ext cx="15841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it-IT" dirty="0"/>
              <a:t>Snapshot 1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5B1091-4A3C-438F-9043-43D83B15EF43}"/>
              </a:ext>
            </a:extLst>
          </p:cNvPr>
          <p:cNvSpPr txBox="1"/>
          <p:nvPr/>
        </p:nvSpPr>
        <p:spPr>
          <a:xfrm>
            <a:off x="3336343" y="5751019"/>
            <a:ext cx="15841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it-IT" dirty="0"/>
              <a:t>Snapshot 2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85C0644-EF4F-436F-9BFE-EFB3045037F7}"/>
              </a:ext>
            </a:extLst>
          </p:cNvPr>
          <p:cNvSpPr txBox="1"/>
          <p:nvPr/>
        </p:nvSpPr>
        <p:spPr>
          <a:xfrm>
            <a:off x="5339023" y="5747590"/>
            <a:ext cx="14756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it-IT" dirty="0"/>
              <a:t>Snapshot 3</a:t>
            </a:r>
            <a:endParaRPr lang="en-GB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377A089-FA0D-4B84-B9F2-CD2EC169BB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4F420-F1EA-4CEE-A125-1C4F0384B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6181327" cy="1066800"/>
          </a:xfrm>
        </p:spPr>
        <p:txBody>
          <a:bodyPr/>
          <a:lstStyle/>
          <a:p>
            <a:r>
              <a:rPr lang="it-IT" dirty="0" err="1"/>
              <a:t>Stability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C803CB-E4AC-4CBC-801C-678AD6F10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6253336" cy="484056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performance trend is growing over time</a:t>
            </a:r>
          </a:p>
          <a:p>
            <a:pPr fontAlgn="base"/>
            <a:r>
              <a:rPr lang="en-US" dirty="0">
                <a:solidFill>
                  <a:srgbClr val="00B050"/>
                </a:solidFill>
              </a:rPr>
              <a:t>Pros</a:t>
            </a:r>
          </a:p>
          <a:p>
            <a:pPr lvl="1" fontAlgn="base"/>
            <a:r>
              <a:rPr lang="en-US" dirty="0"/>
              <a:t>Tremendously simple​</a:t>
            </a:r>
          </a:p>
          <a:p>
            <a:pPr lvl="1" fontAlgn="base"/>
            <a:r>
              <a:rPr lang="en-US" dirty="0"/>
              <a:t>It represents a real-world aspect</a:t>
            </a:r>
          </a:p>
          <a:p>
            <a:pPr lvl="1" fontAlgn="base"/>
            <a:r>
              <a:rPr lang="en-US" dirty="0"/>
              <a:t>Gives a quite big hint about the nature of a page:​</a:t>
            </a:r>
          </a:p>
          <a:p>
            <a:pPr lvl="2" fontAlgn="base"/>
            <a:r>
              <a:rPr lang="en-US" b="1" dirty="0"/>
              <a:t>Article</a:t>
            </a:r>
            <a:r>
              <a:rPr lang="en-US" dirty="0"/>
              <a:t>: </a:t>
            </a:r>
            <a:r>
              <a:rPr lang="en-US" i="1" dirty="0"/>
              <a:t>after a transitory regime, </a:t>
            </a:r>
            <a:r>
              <a:rPr lang="en-US" dirty="0"/>
              <a:t>it</a:t>
            </a:r>
            <a:r>
              <a:rPr lang="en-US" i="1" dirty="0"/>
              <a:t> </a:t>
            </a:r>
            <a:r>
              <a:rPr lang="en-US" dirty="0"/>
              <a:t>will have a </a:t>
            </a:r>
            <a:r>
              <a:rPr lang="en-US" b="1" dirty="0"/>
              <a:t>very low Stability </a:t>
            </a:r>
            <a:r>
              <a:rPr lang="en-US" dirty="0"/>
              <a:t>percentage​​</a:t>
            </a:r>
          </a:p>
          <a:p>
            <a:pPr lvl="2" fontAlgn="base"/>
            <a:r>
              <a:rPr lang="en-US" b="1" dirty="0"/>
              <a:t>Section</a:t>
            </a:r>
            <a:r>
              <a:rPr lang="en-US" dirty="0"/>
              <a:t>: </a:t>
            </a:r>
            <a:r>
              <a:rPr lang="en-US" i="1" dirty="0"/>
              <a:t>after a transitory regime, </a:t>
            </a:r>
            <a:r>
              <a:rPr lang="en-US" dirty="0"/>
              <a:t>it will have a </a:t>
            </a:r>
            <a:r>
              <a:rPr lang="en-US" b="1" dirty="0"/>
              <a:t>very high Stability </a:t>
            </a:r>
            <a:r>
              <a:rPr lang="en-US" dirty="0"/>
              <a:t>percentage​</a:t>
            </a:r>
          </a:p>
          <a:p>
            <a:pPr fontAlgn="base"/>
            <a:r>
              <a:rPr lang="en-US" dirty="0">
                <a:solidFill>
                  <a:srgbClr val="C00000"/>
                </a:solidFill>
              </a:rPr>
              <a:t>Cons</a:t>
            </a:r>
          </a:p>
          <a:p>
            <a:pPr lvl="1" fontAlgn="base"/>
            <a:r>
              <a:rPr lang="en-US" dirty="0"/>
              <a:t>Unpredictable regime reaching time</a:t>
            </a:r>
          </a:p>
          <a:p>
            <a:pPr lvl="1" fontAlgn="base"/>
            <a:r>
              <a:rPr lang="en-US" dirty="0"/>
              <a:t>Depends on crawling depth </a:t>
            </a:r>
          </a:p>
          <a:p>
            <a:pPr lvl="1" fontAlgn="base"/>
            <a:r>
              <a:rPr lang="en-GB" dirty="0"/>
              <a:t>It is not able to distinguish between </a:t>
            </a:r>
            <a:r>
              <a:rPr lang="en-GB" b="1" dirty="0"/>
              <a:t>Sections</a:t>
            </a:r>
            <a:r>
              <a:rPr lang="en-GB" dirty="0"/>
              <a:t> and </a:t>
            </a:r>
            <a:r>
              <a:rPr lang="en-GB" b="1" dirty="0"/>
              <a:t>Others</a:t>
            </a:r>
          </a:p>
          <a:p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DFC337-AF3E-43B0-BF2F-D517F0D21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2109C3A7-1750-4F41-A961-5AAE6F07D3FA}"/>
              </a:ext>
            </a:extLst>
          </p:cNvPr>
          <p:cNvGrpSpPr/>
          <p:nvPr/>
        </p:nvGrpSpPr>
        <p:grpSpPr>
          <a:xfrm>
            <a:off x="7336353" y="3573016"/>
            <a:ext cx="4386778" cy="2622391"/>
            <a:chOff x="7336353" y="3696605"/>
            <a:chExt cx="4386778" cy="2622391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B402203A-813F-46C7-8891-1422110C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6353" y="3696605"/>
              <a:ext cx="4386778" cy="2622391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FCFFC7CC-9228-4D21-92DB-D1F438C15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496"/>
            <a:stretch/>
          </p:blipFill>
          <p:spPr>
            <a:xfrm>
              <a:off x="7336353" y="5991079"/>
              <a:ext cx="4386778" cy="327917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9B85C330-2B20-4B53-AB02-D614A9DA4323}"/>
              </a:ext>
            </a:extLst>
          </p:cNvPr>
          <p:cNvGrpSpPr/>
          <p:nvPr/>
        </p:nvGrpSpPr>
        <p:grpSpPr>
          <a:xfrm>
            <a:off x="7315913" y="662593"/>
            <a:ext cx="4437330" cy="2627327"/>
            <a:chOff x="7315913" y="662593"/>
            <a:chExt cx="4437330" cy="2627327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2EF866DD-8D15-40BE-A0A5-028F0D25BC53}"/>
                </a:ext>
              </a:extLst>
            </p:cNvPr>
            <p:cNvGrpSpPr/>
            <p:nvPr/>
          </p:nvGrpSpPr>
          <p:grpSpPr>
            <a:xfrm>
              <a:off x="7336353" y="662593"/>
              <a:ext cx="4386778" cy="2622391"/>
              <a:chOff x="7336353" y="552027"/>
              <a:chExt cx="4386778" cy="2622391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5A9AE9C9-ECDB-4756-A575-A47CBFB57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6353" y="552027"/>
                <a:ext cx="4386778" cy="2622391"/>
              </a:xfrm>
              <a:prstGeom prst="rect">
                <a:avLst/>
              </a:prstGeom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D45664D7-390C-4F9A-A220-D0229D32B0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496"/>
              <a:stretch/>
            </p:blipFill>
            <p:spPr>
              <a:xfrm>
                <a:off x="7336353" y="2846501"/>
                <a:ext cx="4386778" cy="327917"/>
              </a:xfrm>
              <a:prstGeom prst="rect">
                <a:avLst/>
              </a:prstGeom>
            </p:spPr>
          </p:pic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87194015-C99D-42C5-AF94-B98554517141}"/>
                </a:ext>
              </a:extLst>
            </p:cNvPr>
            <p:cNvGrpSpPr/>
            <p:nvPr/>
          </p:nvGrpSpPr>
          <p:grpSpPr>
            <a:xfrm>
              <a:off x="7315913" y="1196752"/>
              <a:ext cx="4437330" cy="2093168"/>
              <a:chOff x="7285801" y="4225828"/>
              <a:chExt cx="4437330" cy="2093168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AF701845-3298-49CF-BF3B-D22E1E8F6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181" b="71581"/>
              <a:stretch/>
            </p:blipFill>
            <p:spPr>
              <a:xfrm>
                <a:off x="7285801" y="4225828"/>
                <a:ext cx="4386778" cy="216024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9F899115-639B-42F2-92C8-2FAC3A93BA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496"/>
              <a:stretch/>
            </p:blipFill>
            <p:spPr>
              <a:xfrm>
                <a:off x="7336353" y="5991079"/>
                <a:ext cx="4386778" cy="3279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487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439AA7-3E9F-42DB-9D0C-628E9BAE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Link Occurrences Behaviour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C7308C-DE33-407B-9E26-B9C401B15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808112"/>
          </a:xfrm>
        </p:spPr>
        <p:txBody>
          <a:bodyPr>
            <a:normAutofit/>
          </a:bodyPr>
          <a:lstStyle/>
          <a:p>
            <a:r>
              <a:rPr lang="en-GB" dirty="0"/>
              <a:t>Let’s now have a look at the content of a page, intended only as its </a:t>
            </a:r>
            <a:r>
              <a:rPr lang="en-GB" b="1" dirty="0"/>
              <a:t>Link Occurrences, which have pretty peculiar behaviours</a:t>
            </a:r>
          </a:p>
          <a:p>
            <a:pPr fontAlgn="base"/>
            <a:endParaRPr lang="en-US" dirty="0"/>
          </a:p>
          <a:p>
            <a:pPr lvl="1"/>
            <a:endParaRPr lang="en-GB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9F51D9E-C79A-4DF2-8967-7F052F23F0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16633"/>
            <a:ext cx="915311" cy="5040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3BB8006-BBCB-4272-9054-6FFF8B56C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632" y="2420888"/>
            <a:ext cx="6783559" cy="2600238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92FFE98-E51B-474E-8503-2212D183206B}"/>
              </a:ext>
            </a:extLst>
          </p:cNvPr>
          <p:cNvSpPr txBox="1">
            <a:spLocks/>
          </p:cNvSpPr>
          <p:nvPr/>
        </p:nvSpPr>
        <p:spPr>
          <a:xfrm>
            <a:off x="1065211" y="5021126"/>
            <a:ext cx="8686801" cy="1294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A </a:t>
            </a:r>
            <a:r>
              <a:rPr lang="it-IT" b="1"/>
              <a:t>Link Occurrence </a:t>
            </a:r>
            <a:r>
              <a:rPr lang="it-IT"/>
              <a:t>is a particular instance of a link</a:t>
            </a:r>
          </a:p>
          <a:p>
            <a:pPr lvl="1"/>
            <a:r>
              <a:rPr lang="it-IT"/>
              <a:t>There may be more than one in the same page</a:t>
            </a:r>
          </a:p>
          <a:p>
            <a:r>
              <a:rPr lang="it-IT"/>
              <a:t>We can have </a:t>
            </a:r>
            <a:r>
              <a:rPr lang="it-IT" b="1"/>
              <a:t>a Link</a:t>
            </a:r>
            <a:r>
              <a:rPr lang="it-IT"/>
              <a:t> to a page </a:t>
            </a:r>
            <a:r>
              <a:rPr lang="it-IT" i="1"/>
              <a:t>p</a:t>
            </a:r>
            <a:r>
              <a:rPr lang="it-IT"/>
              <a:t> if there is at least one link occurrence pointing to </a:t>
            </a:r>
            <a:r>
              <a:rPr lang="it-IT" i="1"/>
              <a:t>p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175495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C3AFA9-AD8A-4B81-93BE-CFF838A3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Hypertextual References Dynamicity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49CDAD-038F-4B2B-AD46-7474A3DF2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808112"/>
          </a:xfrm>
        </p:spPr>
        <p:txBody>
          <a:bodyPr>
            <a:normAutofit fontScale="92500" lnSpcReduction="10000"/>
          </a:bodyPr>
          <a:lstStyle/>
          <a:p>
            <a:r>
              <a:rPr lang="en-GB" b="1"/>
              <a:t>Definition</a:t>
            </a:r>
            <a:r>
              <a:rPr lang="en-GB"/>
              <a:t>: Hypertextual References Dynamicity of a link </a:t>
            </a:r>
            <a:r>
              <a:rPr lang="en-GB" i="1"/>
              <a:t>l</a:t>
            </a:r>
            <a:r>
              <a:rPr lang="en-GB"/>
              <a:t> is intended as the total amount of </a:t>
            </a:r>
            <a:r>
              <a:rPr lang="en-GB" i="1"/>
              <a:t>movement</a:t>
            </a:r>
            <a:r>
              <a:rPr lang="en-GB"/>
              <a:t>s across snapshots made by all the link occurrences leading to </a:t>
            </a:r>
            <a:r>
              <a:rPr lang="en-GB" i="1"/>
              <a:t>l</a:t>
            </a:r>
            <a:r>
              <a:rPr lang="en-GB"/>
              <a:t> in each page​</a:t>
            </a:r>
          </a:p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F9FCF22-159F-4B3B-9DFD-DE9E6A913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2622085"/>
            <a:ext cx="6162974" cy="2218313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1FBBE17-FD75-48FB-B4AF-4FBFC2859F1E}"/>
              </a:ext>
            </a:extLst>
          </p:cNvPr>
          <p:cNvSpPr txBox="1">
            <a:spLocks/>
          </p:cNvSpPr>
          <p:nvPr/>
        </p:nvSpPr>
        <p:spPr>
          <a:xfrm>
            <a:off x="1485900" y="4840398"/>
            <a:ext cx="8266113" cy="1880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dirty="0"/>
              <a:t>According to this aspect we can state that: ​</a:t>
            </a:r>
          </a:p>
          <a:p>
            <a:pPr lvl="1" fontAlgn="base"/>
            <a:r>
              <a:rPr lang="en-GB" b="1" dirty="0"/>
              <a:t>Article’</a:t>
            </a:r>
            <a:r>
              <a:rPr lang="en-GB" dirty="0"/>
              <a:t>s occurrences are </a:t>
            </a:r>
            <a:r>
              <a:rPr lang="en-GB" i="1" dirty="0"/>
              <a:t>dynamic</a:t>
            </a:r>
            <a:r>
              <a:rPr lang="en-GB" dirty="0"/>
              <a:t>, i.e., characterized by frequent movements across all the pages</a:t>
            </a:r>
          </a:p>
          <a:p>
            <a:pPr lvl="1" fontAlgn="base"/>
            <a:r>
              <a:rPr lang="en-GB" b="1" dirty="0"/>
              <a:t>Section</a:t>
            </a:r>
            <a:r>
              <a:rPr lang="en-GB" dirty="0"/>
              <a:t>’s occurrences are relative </a:t>
            </a:r>
            <a:r>
              <a:rPr lang="en-GB" i="1" dirty="0"/>
              <a:t>static</a:t>
            </a:r>
            <a:r>
              <a:rPr lang="en-GB" dirty="0"/>
              <a:t>:</a:t>
            </a:r>
            <a:r>
              <a:rPr lang="en-GB" i="1" dirty="0"/>
              <a:t> </a:t>
            </a:r>
            <a:r>
              <a:rPr lang="en-GB" dirty="0"/>
              <a:t>characterized by steady behaviour​</a:t>
            </a:r>
          </a:p>
          <a:p>
            <a:pPr lvl="2" fontAlgn="base"/>
            <a:r>
              <a:rPr lang="en-GB" dirty="0"/>
              <a:t>They should not change their position too often due to their purpose: guide the navigation​</a:t>
            </a:r>
          </a:p>
          <a:p>
            <a:endParaRPr lang="it-IT" dirty="0"/>
          </a:p>
          <a:p>
            <a:endParaRPr lang="it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46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sentazione della strategia aziendal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4352092_TF03460663.potx" id="{0BBC2F93-9744-48D7-8CED-93284EEF3BCB}" vid="{13EDD4FA-587D-4B32-8E61-1189D658BD12}"/>
    </a:ext>
  </a:extLst>
</a:theme>
</file>

<file path=ppt/theme/theme2.xml><?xml version="1.0" encoding="utf-8"?>
<a:theme xmlns:a="http://schemas.openxmlformats.org/drawingml/2006/main" name="Tema di Offic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FF1070-8794-47AC-90B7-1F2E078096FF}">
  <ds:schemaRefs>
    <ds:schemaRef ds:uri="http://schemas.microsoft.com/office/2006/metadata/properties"/>
    <ds:schemaRef ds:uri="http://schemas.microsoft.com/office/infopath/2007/PartnerControls"/>
    <ds:schemaRef ds:uri="40262f94-9f35-4ac3-9a90-690165a166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della strategia aziendale</Template>
  <TotalTime>1379</TotalTime>
  <Words>1288</Words>
  <Application>Microsoft Office PowerPoint</Application>
  <PresentationFormat>Custom</PresentationFormat>
  <Paragraphs>227</Paragraphs>
  <Slides>20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Presentazione della strategia aziendale</vt:lpstr>
      <vt:lpstr>A Temporal Approach for Large Scale Automatic News Extraction</vt:lpstr>
      <vt:lpstr>News Domain</vt:lpstr>
      <vt:lpstr>Problem Definition</vt:lpstr>
      <vt:lpstr>A Temporal Approach​</vt:lpstr>
      <vt:lpstr>Snapshot</vt:lpstr>
      <vt:lpstr>What is Stability?​</vt:lpstr>
      <vt:lpstr>Stability</vt:lpstr>
      <vt:lpstr>Link Occurrences Behaviour</vt:lpstr>
      <vt:lpstr>Hypertextual References Dynamicity</vt:lpstr>
      <vt:lpstr>Hypertextual References Dynamicity</vt:lpstr>
      <vt:lpstr>Multi-Feature</vt:lpstr>
      <vt:lpstr>Multi-Feature</vt:lpstr>
      <vt:lpstr>Section Driven Crawling</vt:lpstr>
      <vt:lpstr>Links to Articles Count</vt:lpstr>
      <vt:lpstr>Section Driven Crawling: performance</vt:lpstr>
      <vt:lpstr>Experiments: Stability</vt:lpstr>
      <vt:lpstr>Experiments: Hypertextual References Dynamicity</vt:lpstr>
      <vt:lpstr>Experiments: Multi-Feature </vt:lpstr>
      <vt:lpstr>Conclusions &amp; Future Works</vt:lpstr>
      <vt:lpstr>Grazie a tutti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Temporal Approach for Large Scale Automatic News Extraction</dc:title>
  <dc:creator>LUIGI PIO D'ONOFRIO</dc:creator>
  <cp:lastModifiedBy>LUIGI PIO D'ONOFRIO</cp:lastModifiedBy>
  <cp:revision>52</cp:revision>
  <dcterms:created xsi:type="dcterms:W3CDTF">2019-03-11T12:11:51Z</dcterms:created>
  <dcterms:modified xsi:type="dcterms:W3CDTF">2019-09-24T07:31:32Z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